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6" r:id="rId2"/>
    <p:sldId id="338" r:id="rId3"/>
    <p:sldId id="321" r:id="rId4"/>
    <p:sldId id="328" r:id="rId5"/>
    <p:sldId id="329" r:id="rId6"/>
    <p:sldId id="330" r:id="rId7"/>
    <p:sldId id="331" r:id="rId8"/>
    <p:sldId id="332" r:id="rId9"/>
    <p:sldId id="334" r:id="rId10"/>
    <p:sldId id="324" r:id="rId11"/>
    <p:sldId id="339" r:id="rId12"/>
    <p:sldId id="340" r:id="rId13"/>
    <p:sldId id="322" r:id="rId14"/>
    <p:sldId id="323" r:id="rId15"/>
    <p:sldId id="333" r:id="rId16"/>
    <p:sldId id="335" r:id="rId17"/>
    <p:sldId id="336" r:id="rId18"/>
    <p:sldId id="337" r:id="rId19"/>
    <p:sldId id="325" r:id="rId20"/>
    <p:sldId id="326" r:id="rId21"/>
    <p:sldId id="327" r:id="rId22"/>
    <p:sldId id="342" r:id="rId23"/>
    <p:sldId id="343" r:id="rId24"/>
    <p:sldId id="34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58" d="100"/>
          <a:sy n="158" d="100"/>
        </p:scale>
        <p:origin x="1880" y="1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2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1/27/2017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Day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Inverse Kinematics; Trajectory Generation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Path Generation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path is defined as a sequence of configurations a robot makes to go from one place to another</a:t>
            </a:r>
          </a:p>
          <a:p>
            <a:r>
              <a:rPr lang="en-CA" dirty="0" smtClean="0"/>
              <a:t>a trajectory is a path where the velocity and acceleration along the path also matter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Path Generation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2-link RR robot</a:t>
            </a:r>
            <a:endParaRPr lang="en-US" dirty="0"/>
          </a:p>
        </p:txBody>
      </p:sp>
      <p:cxnSp>
        <p:nvCxnSpPr>
          <p:cNvPr id="7" name="Straight Connector 6"/>
          <p:cNvCxnSpPr>
            <a:endCxn id="16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19" name="Freeform 18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083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Path Generation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suppose that the </a:t>
                </a:r>
              </a:p>
              <a:p>
                <a:pPr lvl="1"/>
                <a:r>
                  <a:rPr lang="en-US" dirty="0" smtClean="0"/>
                  <a:t>initial configuration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=45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−180</m:t>
                    </m:r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final configuration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270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21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8704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791" y="1720333"/>
            <a:ext cx="5388418" cy="37792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Joint-Space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joint-space path is computed considering the joint variables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10400" y="2113002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</a:rPr>
              <a:t>link 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10400" y="2470666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10400" y="2807732"/>
            <a:ext cx="1791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end </a:t>
            </a:r>
            <a:r>
              <a:rPr lang="en-CA" dirty="0" err="1" smtClean="0">
                <a:solidFill>
                  <a:srgbClr val="FF0000"/>
                </a:solidFill>
              </a:rPr>
              <a:t>effector</a:t>
            </a:r>
            <a:r>
              <a:rPr lang="en-CA" dirty="0" smtClean="0">
                <a:solidFill>
                  <a:srgbClr val="FF0000"/>
                </a:solidFill>
              </a:rPr>
              <a:t> path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Joint-Space Path Joint Angles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linear joint-space path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25591" y="16764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</a:rPr>
              <a:t>link 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25591" y="43434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2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791" y="1539396"/>
            <a:ext cx="5388418" cy="377920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the current end-</a:t>
            </a:r>
            <a:r>
              <a:rPr lang="en-US" dirty="0" err="1" smtClean="0"/>
              <a:t>effector</a:t>
            </a:r>
            <a:r>
              <a:rPr lang="en-US" dirty="0" smtClean="0"/>
              <a:t> pose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the desired final end-</a:t>
            </a:r>
            <a:r>
              <a:rPr lang="en-US" dirty="0" err="1" smtClean="0"/>
              <a:t>effector</a:t>
            </a:r>
            <a:r>
              <a:rPr lang="en-US" dirty="0" smtClean="0"/>
              <a:t> pose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find a sequence of joint angles that generates the path between the two poses</a:t>
            </a:r>
          </a:p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solve for the inverse kinematics for the current and final pose to get the joint angles for the current and final pose</a:t>
            </a:r>
          </a:p>
          <a:p>
            <a:pPr lvl="1"/>
            <a:r>
              <a:rPr lang="en-US" dirty="0" smtClean="0"/>
              <a:t>interpolate the joint </a:t>
            </a:r>
            <a:r>
              <a:rPr lang="en-US" dirty="0" smtClean="0"/>
              <a:t>angles</a:t>
            </a:r>
            <a:endParaRPr lang="en-US" dirty="0"/>
          </a:p>
        </p:txBody>
      </p:sp>
      <p:graphicFrame>
        <p:nvGraphicFramePr>
          <p:cNvPr id="174082" name="Object 2"/>
          <p:cNvGraphicFramePr>
            <a:graphicFrameLocks noChangeAspect="1"/>
          </p:cNvGraphicFramePr>
          <p:nvPr/>
        </p:nvGraphicFramePr>
        <p:xfrm>
          <a:off x="4381500" y="1524000"/>
          <a:ext cx="3810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90" name="Equation" r:id="rId3" imgW="190440" imgH="190440" progId="Equation.3">
                  <p:embed/>
                </p:oleObj>
              </mc:Choice>
              <mc:Fallback>
                <p:oleObj name="Equation" r:id="rId3" imgW="190440" imgH="1904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0" y="1524000"/>
                        <a:ext cx="381000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83" name="Object 2"/>
          <p:cNvGraphicFramePr>
            <a:graphicFrameLocks noChangeAspect="1"/>
          </p:cNvGraphicFramePr>
          <p:nvPr/>
        </p:nvGraphicFramePr>
        <p:xfrm>
          <a:off x="4356100" y="2667000"/>
          <a:ext cx="4318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91" name="Equation" r:id="rId5" imgW="215640" imgH="190440" progId="Equation.3">
                  <p:embed/>
                </p:oleObj>
              </mc:Choice>
              <mc:Fallback>
                <p:oleObj name="Equation" r:id="rId5" imgW="215640" imgH="1904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2667000"/>
                        <a:ext cx="43180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74082" name="Object 2"/>
          <p:cNvGraphicFramePr>
            <a:graphicFrameLocks noChangeAspect="1"/>
          </p:cNvGraphicFramePr>
          <p:nvPr/>
        </p:nvGraphicFramePr>
        <p:xfrm>
          <a:off x="2540000" y="1828800"/>
          <a:ext cx="3810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90" name="Equation" r:id="rId3" imgW="190440" imgH="190440" progId="Equation.3">
                  <p:embed/>
                </p:oleObj>
              </mc:Choice>
              <mc:Fallback>
                <p:oleObj name="Equation" r:id="rId3" imgW="190440" imgH="1904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1828800"/>
                        <a:ext cx="381000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83" name="Object 2"/>
          <p:cNvGraphicFramePr>
            <a:graphicFrameLocks noChangeAspect="1"/>
          </p:cNvGraphicFramePr>
          <p:nvPr/>
        </p:nvGraphicFramePr>
        <p:xfrm>
          <a:off x="2489200" y="4589462"/>
          <a:ext cx="4318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91" name="Equation" r:id="rId5" imgW="215640" imgH="190440" progId="Equation.3">
                  <p:embed/>
                </p:oleObj>
              </mc:Choice>
              <mc:Fallback>
                <p:oleObj name="Equation" r:id="rId5" imgW="215640" imgH="1904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4589462"/>
                        <a:ext cx="43180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8180" name="Object 2"/>
          <p:cNvGraphicFramePr>
            <a:graphicFrameLocks noChangeAspect="1"/>
          </p:cNvGraphicFramePr>
          <p:nvPr/>
        </p:nvGraphicFramePr>
        <p:xfrm>
          <a:off x="5588000" y="990600"/>
          <a:ext cx="1270000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92" name="Equation" r:id="rId7" imgW="634680" imgH="965160" progId="Equation.3">
                  <p:embed/>
                </p:oleObj>
              </mc:Choice>
              <mc:Fallback>
                <p:oleObj name="Equation" r:id="rId7" imgW="634680" imgH="9651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990600"/>
                        <a:ext cx="1270000" cy="222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8181" name="Object 2"/>
          <p:cNvGraphicFramePr>
            <a:graphicFrameLocks noChangeAspect="1"/>
          </p:cNvGraphicFramePr>
          <p:nvPr/>
        </p:nvGraphicFramePr>
        <p:xfrm>
          <a:off x="5511800" y="3733800"/>
          <a:ext cx="1346200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93" name="Equation" r:id="rId9" imgW="672840" imgH="965160" progId="Equation.3">
                  <p:embed/>
                </p:oleObj>
              </mc:Choice>
              <mc:Fallback>
                <p:oleObj name="Equation" r:id="rId9" imgW="672840" imgH="9651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800" y="3733800"/>
                        <a:ext cx="1346200" cy="222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997200" y="1905000"/>
            <a:ext cx="2473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inverse kinematics </a:t>
            </a:r>
            <a:r>
              <a:rPr lang="en-US" dirty="0" smtClean="0">
                <a:sym typeface="Symbol"/>
              </a:rPr>
              <a:t>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97200" y="4659868"/>
            <a:ext cx="2473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inverse kinematics </a:t>
            </a:r>
            <a:r>
              <a:rPr lang="en-US" dirty="0" smtClean="0">
                <a:sym typeface="Symbol"/>
              </a:rPr>
              <a:t>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838200" y="1371600"/>
            <a:ext cx="8153400" cy="4953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find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/>
              <a:t> from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dirty="0" smtClean="0">
                <a:cs typeface="Times New Roman" pitchFamily="18" charset="0"/>
              </a:rPr>
              <a:t>(inverse kinematics)</a:t>
            </a:r>
            <a:endParaRPr lang="en-US" dirty="0" smtClean="0"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>find 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/>
              <a:t> from 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(inverse kinematics)</a:t>
            </a:r>
            <a:endParaRPr lang="en-US" i="1" dirty="0" smtClean="0">
              <a:cs typeface="Times New Roman" pitchFamily="18" charset="0"/>
            </a:endParaRP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 /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 smtClean="0"/>
              <a:t>where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/>
              <a:t> is the number of steps in the path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</a:p>
          <a:p>
            <a:pPr>
              <a:buNone/>
            </a:pPr>
            <a:r>
              <a:rPr lang="en-US" dirty="0" smtClean="0"/>
              <a:t>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US" dirty="0" smtClean="0"/>
              <a:t>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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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</a:p>
          <a:p>
            <a:pPr>
              <a:buNone/>
            </a:pPr>
            <a:r>
              <a:rPr lang="en-US" dirty="0" smtClean="0"/>
              <a:t>	set joints to 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>end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linearly interpolating the joint variables produces</a:t>
            </a:r>
          </a:p>
          <a:p>
            <a:pPr lvl="1"/>
            <a:r>
              <a:rPr lang="en-US" dirty="0" smtClean="0"/>
              <a:t>a linear joint-space path</a:t>
            </a:r>
          </a:p>
          <a:p>
            <a:pPr lvl="1"/>
            <a:r>
              <a:rPr lang="en-US" dirty="0" smtClean="0"/>
              <a:t>a non-linear Cartesian path</a:t>
            </a:r>
          </a:p>
          <a:p>
            <a:r>
              <a:rPr lang="en-US" dirty="0" smtClean="0"/>
              <a:t>depending on the kinematic structure the Cartesian path can be very complicated</a:t>
            </a:r>
          </a:p>
          <a:p>
            <a:pPr lvl="1"/>
            <a:r>
              <a:rPr lang="en-US" dirty="0" smtClean="0"/>
              <a:t>some applications might benefit from a simple, or well defined, Cartesian </a:t>
            </a:r>
            <a:r>
              <a:rPr lang="en-US" dirty="0" smtClean="0"/>
              <a:t>path</a:t>
            </a:r>
          </a:p>
          <a:p>
            <a:pPr lvl="2"/>
            <a:r>
              <a:rPr lang="en-US" dirty="0" smtClean="0"/>
              <a:t>e.g., move in a straight line, trace the shape of an object, move around objects in the workspace</a:t>
            </a: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rtspa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Cartesian-Space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Cartesian-space path considers the position of end-</a:t>
            </a:r>
            <a:r>
              <a:rPr lang="en-CA" dirty="0" err="1" smtClean="0"/>
              <a:t>effector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2200" y="41910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</a:rPr>
              <a:t>link 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6400" y="19050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0" y="3886200"/>
            <a:ext cx="1791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end </a:t>
            </a:r>
            <a:r>
              <a:rPr lang="en-CA" dirty="0" err="1" smtClean="0">
                <a:solidFill>
                  <a:srgbClr val="FF0000"/>
                </a:solidFill>
              </a:rPr>
              <a:t>effector</a:t>
            </a:r>
            <a:r>
              <a:rPr lang="en-CA" dirty="0" smtClean="0">
                <a:solidFill>
                  <a:srgbClr val="FF0000"/>
                </a:solidFill>
              </a:rPr>
              <a:t> path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Content Placeholder 10" descr="wrist_step2c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 b="13889"/>
          <a:stretch>
            <a:fillRect/>
          </a:stretch>
        </p:blipFill>
        <p:spPr>
          <a:xfrm>
            <a:off x="322839" y="838200"/>
            <a:ext cx="8498322" cy="4724400"/>
          </a:xfrm>
        </p:spPr>
      </p:pic>
      <p:sp>
        <p:nvSpPr>
          <p:cNvPr id="7" name="Oval 6"/>
          <p:cNvSpPr/>
          <p:nvPr/>
        </p:nvSpPr>
        <p:spPr>
          <a:xfrm>
            <a:off x="6629400" y="2286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1200" y="2286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rot="5400000">
            <a:off x="3848100" y="876300"/>
            <a:ext cx="1066800" cy="46482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30854" y="381000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24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9654" y="175260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sz="24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0" y="2286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9202" name="Object 2"/>
          <p:cNvGraphicFramePr>
            <a:graphicFrameLocks noChangeAspect="1"/>
          </p:cNvGraphicFramePr>
          <p:nvPr/>
        </p:nvGraphicFramePr>
        <p:xfrm>
          <a:off x="4953000" y="4114800"/>
          <a:ext cx="2413000" cy="163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05" name="Equation" r:id="rId4" imgW="1206360" imgH="711000" progId="Equation.3">
                  <p:embed/>
                </p:oleObj>
              </mc:Choice>
              <mc:Fallback>
                <p:oleObj name="Equation" r:id="rId4" imgW="1206360" imgH="711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114800"/>
                        <a:ext cx="2413000" cy="163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rtangl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Cartesian-Space Path Joint Variable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non-linear joint-space path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rtangl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Cartesian-Space Path Joint Variable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non-linear joint-space path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Cartesian</a:t>
            </a:r>
            <a:r>
              <a:rPr lang="en-US" dirty="0" smtClean="0"/>
              <a:t>-Space Straight Line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the current end-effector pose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the desired final end-effector </a:t>
            </a:r>
            <a:r>
              <a:rPr lang="en-US" dirty="0" smtClean="0"/>
              <a:t>position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find a sequence of joint angles that generates the </a:t>
            </a:r>
            <a:r>
              <a:rPr lang="en-US" dirty="0" smtClean="0"/>
              <a:t>straight line path between the two points</a:t>
            </a:r>
            <a:endParaRPr lang="en-US" dirty="0" smtClean="0"/>
          </a:p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interpolate </a:t>
            </a:r>
            <a:r>
              <a:rPr lang="en-US" dirty="0" smtClean="0"/>
              <a:t>the </a:t>
            </a:r>
            <a:r>
              <a:rPr lang="en-US" dirty="0" smtClean="0"/>
              <a:t>between the current and final positions</a:t>
            </a:r>
            <a:endParaRPr lang="en-US" dirty="0" smtClean="0"/>
          </a:p>
          <a:p>
            <a:pPr lvl="1"/>
            <a:r>
              <a:rPr lang="en-US" dirty="0"/>
              <a:t>solve for the inverse kinematics </a:t>
            </a:r>
            <a:r>
              <a:rPr lang="en-US" dirty="0" smtClean="0"/>
              <a:t>at the interpolated positions </a:t>
            </a:r>
            <a:r>
              <a:rPr lang="en-US" dirty="0"/>
              <a:t>to get the joint angles for the </a:t>
            </a:r>
            <a:r>
              <a:rPr lang="en-US" dirty="0" smtClean="0"/>
              <a:t>interpolated positions</a:t>
            </a:r>
            <a:endParaRPr lang="en-US" dirty="0"/>
          </a:p>
        </p:txBody>
      </p:sp>
      <p:graphicFrame>
        <p:nvGraphicFramePr>
          <p:cNvPr id="1740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73262"/>
              </p:ext>
            </p:extLst>
          </p:nvPr>
        </p:nvGraphicFramePr>
        <p:xfrm>
          <a:off x="4368800" y="1481138"/>
          <a:ext cx="4064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28" name="Equation" r:id="rId3" imgW="203040" imgH="228600" progId="Equation.3">
                  <p:embed/>
                </p:oleObj>
              </mc:Choice>
              <mc:Fallback>
                <p:oleObj name="Equation" r:id="rId3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8800" y="1481138"/>
                        <a:ext cx="4064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8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956957"/>
              </p:ext>
            </p:extLst>
          </p:nvPr>
        </p:nvGraphicFramePr>
        <p:xfrm>
          <a:off x="4356100" y="2624138"/>
          <a:ext cx="4318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29" name="Equation" r:id="rId5" imgW="215640" imgH="228600" progId="Equation.3">
                  <p:embed/>
                </p:oleObj>
              </mc:Choice>
              <mc:Fallback>
                <p:oleObj name="Equation" r:id="rId5" imgW="215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2624138"/>
                        <a:ext cx="4318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97076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Cartesian-Space Straight Line</a:t>
            </a:r>
            <a:r>
              <a:rPr lang="en-US" dirty="0" smtClean="0"/>
              <a:t> </a:t>
            </a:r>
            <a:r>
              <a:rPr lang="en-US" dirty="0" smtClean="0"/>
              <a:t>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838200" y="1371600"/>
            <a:ext cx="8153400" cy="4953000"/>
          </a:xfrm>
        </p:spPr>
        <p:txBody>
          <a:bodyPr/>
          <a:lstStyle/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 /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 smtClean="0"/>
              <a:t>where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/>
              <a:t> is the number of steps in the path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p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>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US" dirty="0" smtClean="0"/>
              <a:t>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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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	</a:t>
            </a:r>
            <a:r>
              <a:rPr lang="en-US" dirty="0" smtClean="0"/>
              <a:t>find 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/>
              <a:t> </a:t>
            </a:r>
            <a:r>
              <a:rPr lang="en-US" dirty="0"/>
              <a:t>from 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(inverse kinematics)</a:t>
            </a:r>
            <a:endParaRPr lang="en-US" i="1" dirty="0" smtClean="0"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>	set joints to 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>end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040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Cartesian-Space Path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previous straight line path algorithm only considered the position of the end effector</a:t>
            </a:r>
          </a:p>
          <a:p>
            <a:pPr lvl="1"/>
            <a:r>
              <a:rPr lang="en-US" dirty="0" smtClean="0"/>
              <a:t>why?</a:t>
            </a:r>
          </a:p>
          <a:p>
            <a:r>
              <a:rPr lang="en-US" dirty="0" smtClean="0"/>
              <a:t>what problem do you need to solve if you need to consider the pose of the end effector?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855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Kinematics Recap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Solve for the first 3 joint variables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dirty="0" smtClean="0"/>
              <a:t> such that the wrist center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dirty="0" smtClean="0"/>
              <a:t> has coordinates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Using the results from Step 1, compute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Solve for the wrist joint variables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CA" dirty="0" smtClean="0"/>
              <a:t>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CA" dirty="0" smtClean="0"/>
              <a:t>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CA" dirty="0" smtClean="0"/>
              <a:t> corresponding to the rotation matrix</a:t>
            </a:r>
          </a:p>
        </p:txBody>
      </p:sp>
      <p:graphicFrame>
        <p:nvGraphicFramePr>
          <p:cNvPr id="152579" name="Object 2"/>
          <p:cNvGraphicFramePr>
            <a:graphicFrameLocks noChangeAspect="1"/>
          </p:cNvGraphicFramePr>
          <p:nvPr/>
        </p:nvGraphicFramePr>
        <p:xfrm>
          <a:off x="6032500" y="3252788"/>
          <a:ext cx="4826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8" name="Equation" r:id="rId3" imgW="241200" imgH="241200" progId="Equation.3">
                  <p:embed/>
                </p:oleObj>
              </mc:Choice>
              <mc:Fallback>
                <p:oleObj name="Equation" r:id="rId3" imgW="2412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3252788"/>
                        <a:ext cx="482600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580" name="Object 2"/>
          <p:cNvGraphicFramePr>
            <a:graphicFrameLocks noChangeAspect="1"/>
          </p:cNvGraphicFramePr>
          <p:nvPr/>
        </p:nvGraphicFramePr>
        <p:xfrm>
          <a:off x="3632200" y="4497388"/>
          <a:ext cx="1879600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9" name="Equation" r:id="rId5" imgW="939600" imgH="279360" progId="Equation.3">
                  <p:embed/>
                </p:oleObj>
              </mc:Choice>
              <mc:Fallback>
                <p:oleObj name="Equation" r:id="rId5" imgW="939600" imgH="2793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2200" y="4497388"/>
                        <a:ext cx="1879600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581" name="Object 2"/>
          <p:cNvGraphicFramePr>
            <a:graphicFrameLocks noChangeAspect="1"/>
          </p:cNvGraphicFramePr>
          <p:nvPr/>
        </p:nvGraphicFramePr>
        <p:xfrm>
          <a:off x="3352800" y="1712912"/>
          <a:ext cx="2413000" cy="163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90" name="Equation" r:id="rId7" imgW="1206360" imgH="711000" progId="Equation.3">
                  <p:embed/>
                </p:oleObj>
              </mc:Choice>
              <mc:Fallback>
                <p:oleObj name="Equation" r:id="rId7" imgW="1206360" imgH="711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712912"/>
                        <a:ext cx="2413000" cy="163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the spherical wrist</a:t>
            </a:r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812800" y="1473200"/>
          <a:ext cx="75184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44" name="Equation" r:id="rId3" imgW="3759120" imgH="914400" progId="Equation.3">
                  <p:embed/>
                </p:oleObj>
              </mc:Choice>
              <mc:Fallback>
                <p:oleObj name="Equation" r:id="rId3" imgW="375912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1473200"/>
                        <a:ext cx="75184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39" name="Object 2"/>
          <p:cNvGraphicFramePr>
            <a:graphicFrameLocks noChangeAspect="1"/>
          </p:cNvGraphicFramePr>
          <p:nvPr/>
        </p:nvGraphicFramePr>
        <p:xfrm>
          <a:off x="2895600" y="4146550"/>
          <a:ext cx="3352800" cy="187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45" name="Equation" r:id="rId5" imgW="1676160" imgH="812520" progId="Equation.3">
                  <p:embed/>
                </p:oleObj>
              </mc:Choice>
              <mc:Fallback>
                <p:oleObj name="Equation" r:id="rId5" imgW="1676160" imgH="8125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146550"/>
                        <a:ext cx="3352800" cy="187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812800" y="1493837"/>
          <a:ext cx="75184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68" name="Equation" r:id="rId3" imgW="3759120" imgH="914400" progId="Equation.3">
                  <p:embed/>
                </p:oleObj>
              </mc:Choice>
              <mc:Fallback>
                <p:oleObj name="Equation" r:id="rId3" imgW="375912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1493837"/>
                        <a:ext cx="75184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39" name="Object 2"/>
          <p:cNvGraphicFramePr>
            <a:graphicFrameLocks noChangeAspect="1"/>
          </p:cNvGraphicFramePr>
          <p:nvPr/>
        </p:nvGraphicFramePr>
        <p:xfrm>
          <a:off x="3276600" y="4257675"/>
          <a:ext cx="2590800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69" name="Equation" r:id="rId5" imgW="1295280" imgH="698400" progId="Equation.3">
                  <p:embed/>
                </p:oleObj>
              </mc:Choice>
              <mc:Fallback>
                <p:oleObj name="Equation" r:id="rId5" imgW="1295280" imgH="698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257675"/>
                        <a:ext cx="2590800" cy="160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812800" y="1493837"/>
          <a:ext cx="75184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92" name="Equation" r:id="rId3" imgW="3759120" imgH="914400" progId="Equation.3">
                  <p:embed/>
                </p:oleObj>
              </mc:Choice>
              <mc:Fallback>
                <p:oleObj name="Equation" r:id="rId3" imgW="375912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1493837"/>
                        <a:ext cx="75184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39" name="Object 2"/>
          <p:cNvGraphicFramePr>
            <a:graphicFrameLocks noChangeAspect="1"/>
          </p:cNvGraphicFramePr>
          <p:nvPr/>
        </p:nvGraphicFramePr>
        <p:xfrm>
          <a:off x="3162300" y="4257675"/>
          <a:ext cx="2819400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93" name="Equation" r:id="rId5" imgW="1409400" imgH="698400" progId="Equation.3">
                  <p:embed/>
                </p:oleObj>
              </mc:Choice>
              <mc:Fallback>
                <p:oleObj name="Equation" r:id="rId5" imgW="1409400" imgH="698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300" y="4257675"/>
                        <a:ext cx="2819400" cy="160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l-GR" i="1" dirty="0" smtClean="0">
                <a:latin typeface="Times New Roman"/>
                <a:cs typeface="Times New Roman"/>
              </a:rPr>
              <a:t>θ</a:t>
            </a:r>
            <a:r>
              <a:rPr lang="en-US" baseline="-25000" dirty="0" smtClean="0">
                <a:latin typeface="Times New Roman"/>
                <a:cs typeface="Times New Roman"/>
              </a:rPr>
              <a:t>5</a:t>
            </a:r>
            <a:r>
              <a:rPr lang="en-US" dirty="0" smtClean="0">
                <a:latin typeface="Times New Roman"/>
                <a:cs typeface="Times New Roman"/>
              </a:rPr>
              <a:t> = 0 </a:t>
            </a:r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812800" y="1524000"/>
          <a:ext cx="75184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17" name="Equation" r:id="rId3" imgW="3759120" imgH="914400" progId="Equation.3">
                  <p:embed/>
                </p:oleObj>
              </mc:Choice>
              <mc:Fallback>
                <p:oleObj name="Equation" r:id="rId3" imgW="375912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1524000"/>
                        <a:ext cx="75184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1012" name="Object 2"/>
          <p:cNvGraphicFramePr>
            <a:graphicFrameLocks noChangeAspect="1"/>
          </p:cNvGraphicFramePr>
          <p:nvPr/>
        </p:nvGraphicFramePr>
        <p:xfrm>
          <a:off x="2489200" y="3733800"/>
          <a:ext cx="45974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18" name="Equation" r:id="rId5" imgW="2298600" imgH="914400" progId="Equation.3">
                  <p:embed/>
                </p:oleObj>
              </mc:Choice>
              <mc:Fallback>
                <p:oleObj name="Equation" r:id="rId5" imgW="2298600" imgH="914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3733800"/>
                        <a:ext cx="45974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continued from previous slide</a:t>
            </a:r>
          </a:p>
        </p:txBody>
      </p:sp>
      <p:graphicFrame>
        <p:nvGraphicFramePr>
          <p:cNvPr id="171012" name="Object 2"/>
          <p:cNvGraphicFramePr>
            <a:graphicFrameLocks noChangeAspect="1"/>
          </p:cNvGraphicFramePr>
          <p:nvPr/>
        </p:nvGraphicFramePr>
        <p:xfrm>
          <a:off x="2489200" y="1524000"/>
          <a:ext cx="45974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65" name="Equation" r:id="rId3" imgW="2298600" imgH="914400" progId="Equation.3">
                  <p:embed/>
                </p:oleObj>
              </mc:Choice>
              <mc:Fallback>
                <p:oleObj name="Equation" r:id="rId3" imgW="229860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1524000"/>
                        <a:ext cx="45974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3060" name="Object 2"/>
          <p:cNvGraphicFramePr>
            <a:graphicFrameLocks noChangeAspect="1"/>
          </p:cNvGraphicFramePr>
          <p:nvPr/>
        </p:nvGraphicFramePr>
        <p:xfrm>
          <a:off x="2463800" y="3733800"/>
          <a:ext cx="30226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66" name="Equation" r:id="rId5" imgW="1511280" imgH="914400" progId="Equation.3">
                  <p:embed/>
                </p:oleObj>
              </mc:Choice>
              <mc:Fallback>
                <p:oleObj name="Equation" r:id="rId5" imgW="1511280" imgH="914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3733800"/>
                        <a:ext cx="30226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96000" y="4419600"/>
            <a:ext cx="2029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the sum </a:t>
            </a:r>
            <a:r>
              <a:rPr lang="el-GR" i="1" dirty="0" smtClean="0">
                <a:latin typeface="Times New Roman"/>
                <a:cs typeface="Times New Roman"/>
              </a:rPr>
              <a:t>θ</a:t>
            </a:r>
            <a:r>
              <a:rPr lang="en-US" baseline="-25000" dirty="0" smtClean="0">
                <a:latin typeface="Times New Roman"/>
                <a:cs typeface="Times New Roman"/>
              </a:rPr>
              <a:t>4</a:t>
            </a:r>
            <a:r>
              <a:rPr lang="en-US" dirty="0" smtClean="0">
                <a:latin typeface="Times New Roman"/>
                <a:cs typeface="Times New Roman"/>
              </a:rPr>
              <a:t>+</a:t>
            </a:r>
            <a:r>
              <a:rPr lang="el-GR" i="1" dirty="0" smtClean="0">
                <a:latin typeface="Times New Roman"/>
                <a:cs typeface="Times New Roman"/>
              </a:rPr>
              <a:t>θ</a:t>
            </a:r>
            <a:r>
              <a:rPr lang="en-US" baseline="-25000" dirty="0" smtClean="0">
                <a:latin typeface="Times New Roman"/>
                <a:cs typeface="Times New Roman"/>
              </a:rPr>
              <a:t>6</a:t>
            </a:r>
            <a:r>
              <a:rPr lang="en-US" dirty="0" smtClean="0">
                <a:cs typeface="Times New Roman"/>
              </a:rPr>
              <a:t> </a:t>
            </a:r>
          </a:p>
          <a:p>
            <a:r>
              <a:rPr lang="en-US" dirty="0" smtClean="0">
                <a:cs typeface="Times New Roman"/>
              </a:rPr>
              <a:t>can be determined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Inverse Kinematics in Path Generation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1795</TotalTime>
  <Words>442</Words>
  <Application>Microsoft Office PowerPoint</Application>
  <PresentationFormat>On-screen Show (4:3)</PresentationFormat>
  <Paragraphs>143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Bookman Old Style</vt:lpstr>
      <vt:lpstr>Calibri</vt:lpstr>
      <vt:lpstr>Cambria Math</vt:lpstr>
      <vt:lpstr>Gill Sans MT</vt:lpstr>
      <vt:lpstr>Symbol</vt:lpstr>
      <vt:lpstr>Times New Roman</vt:lpstr>
      <vt:lpstr>Wingdings</vt:lpstr>
      <vt:lpstr>Wingdings 3</vt:lpstr>
      <vt:lpstr>Origin</vt:lpstr>
      <vt:lpstr>Equation</vt:lpstr>
      <vt:lpstr>Microsoft Equation 3.0</vt:lpstr>
      <vt:lpstr>Day 9</vt:lpstr>
      <vt:lpstr>Spherical Wrist</vt:lpstr>
      <vt:lpstr>Inverse Kinematics Recap</vt:lpstr>
      <vt:lpstr>Spherical Wrist</vt:lpstr>
      <vt:lpstr>Spherical Wrist</vt:lpstr>
      <vt:lpstr>Spherical Wrist</vt:lpstr>
      <vt:lpstr>Spherical Wrist</vt:lpstr>
      <vt:lpstr>Spherical Wrist</vt:lpstr>
      <vt:lpstr>Using Inverse Kinematics in Path Generation</vt:lpstr>
      <vt:lpstr>Path Generation</vt:lpstr>
      <vt:lpstr>Path Generation</vt:lpstr>
      <vt:lpstr>Path Generation</vt:lpstr>
      <vt:lpstr>Joint-Space Path</vt:lpstr>
      <vt:lpstr>Joint-Space Path Joint Angles</vt:lpstr>
      <vt:lpstr>Joint-Space Path</vt:lpstr>
      <vt:lpstr>Joint-Space Path</vt:lpstr>
      <vt:lpstr>Joint-Space Path</vt:lpstr>
      <vt:lpstr>Joint-Space Path</vt:lpstr>
      <vt:lpstr>Cartesian-Space Path</vt:lpstr>
      <vt:lpstr>Cartesian-Space Path Joint Variable 1</vt:lpstr>
      <vt:lpstr>Cartesian-Space Path Joint Variable 2</vt:lpstr>
      <vt:lpstr>Cartesian-Space Straight Line Path</vt:lpstr>
      <vt:lpstr>Cartesian-Space Straight Line Path</vt:lpstr>
      <vt:lpstr>Cartesian-Space Path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29</cp:revision>
  <dcterms:created xsi:type="dcterms:W3CDTF">2011-01-07T01:27:12Z</dcterms:created>
  <dcterms:modified xsi:type="dcterms:W3CDTF">2017-01-27T06:32:36Z</dcterms:modified>
</cp:coreProperties>
</file>